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Roboto"/>
      <p:regular r:id="rId30"/>
      <p:bold r:id="rId31"/>
      <p:italic r:id="rId32"/>
      <p:boldItalic r:id="rId33"/>
    </p:embeddedFont>
    <p:embeddedFont>
      <p:font typeface="Merriweather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10FBEF2-FB04-4D7D-8DE5-61E3C88B7414}">
  <a:tblStyle styleId="{610FBEF2-FB04-4D7D-8DE5-61E3C88B74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.fntdata"/><Relationship Id="rId30" Type="http://schemas.openxmlformats.org/officeDocument/2006/relationships/font" Target="fonts/Roboto-regular.fntdata"/><Relationship Id="rId11" Type="http://schemas.openxmlformats.org/officeDocument/2006/relationships/slide" Target="slides/slide5.xml"/><Relationship Id="rId33" Type="http://schemas.openxmlformats.org/officeDocument/2006/relationships/font" Target="fonts/Roboto-boldItalic.fntdata"/><Relationship Id="rId10" Type="http://schemas.openxmlformats.org/officeDocument/2006/relationships/slide" Target="slides/slide4.xml"/><Relationship Id="rId32" Type="http://schemas.openxmlformats.org/officeDocument/2006/relationships/font" Target="fonts/Roboto-italic.fntdata"/><Relationship Id="rId13" Type="http://schemas.openxmlformats.org/officeDocument/2006/relationships/slide" Target="slides/slide7.xml"/><Relationship Id="rId35" Type="http://schemas.openxmlformats.org/officeDocument/2006/relationships/font" Target="fonts/Merriweather-bold.fntdata"/><Relationship Id="rId12" Type="http://schemas.openxmlformats.org/officeDocument/2006/relationships/slide" Target="slides/slide6.xml"/><Relationship Id="rId34" Type="http://schemas.openxmlformats.org/officeDocument/2006/relationships/font" Target="fonts/Merriweather-regular.fntdata"/><Relationship Id="rId15" Type="http://schemas.openxmlformats.org/officeDocument/2006/relationships/slide" Target="slides/slide9.xml"/><Relationship Id="rId37" Type="http://schemas.openxmlformats.org/officeDocument/2006/relationships/font" Target="fonts/Merriweather-boldItalic.fntdata"/><Relationship Id="rId14" Type="http://schemas.openxmlformats.org/officeDocument/2006/relationships/slide" Target="slides/slide8.xml"/><Relationship Id="rId36" Type="http://schemas.openxmlformats.org/officeDocument/2006/relationships/font" Target="fonts/Merriweather-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b21b838e3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b21b838e3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3638b401fe_0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3638b401fe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5b21b838e3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5b21b838e3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5fbdcdf5c9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5fbdcdf5c9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35fbdcdf5c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35fbdcdf5c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fbdcdf5c9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fbdcdf5c9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5fbdcdf5c9_0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5fbdcdf5c9_0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5fbdcdf5c9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5fbdcdf5c9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5fbdcdf5c9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35fbdcdf5c9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5fbdcdf5c9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5fbdcdf5c9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5b21b838e3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5b21b838e3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5fbdcdf5c9_0_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Google Shape;196;g35fbdcdf5c9_0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fbdcdf5c9_0_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fbdcdf5c9_0_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3638e6109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3638e6109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35fbdcdf5c9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35fbdcdf5c9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5b21b838e3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5b21b838e3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35b21b838e3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35b21b838e3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5b6da3c33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35b6da3c33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5b21b838e3_0_1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5b21b838e3_0_1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5fbdcdf5c9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5fbdcdf5c9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5b21b838e3_0_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5b21b838e3_0_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b21b838e3_0_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b21b838e3_0_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/>
          <p:nvPr>
            <p:ph hasCustomPrompt="1" type="title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rect b="b" l="l" r="r" t="t"/>
            <a:pathLst>
              <a:path extrusionOk="0" h="175924" w="36577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rect b="b" l="l" r="r" t="t"/>
            <a:pathLst>
              <a:path extrusionOk="0" h="175975" w="172545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rect b="b" l="l" r="r" t="t"/>
            <a:pathLst>
              <a:path extrusionOk="0" h="175824" w="172676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/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4" name="Google Shape;24;p4"/>
          <p:cNvSpPr txBox="1"/>
          <p:nvPr>
            <p:ph idx="1" type="body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" name="Google Shape;38;p7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0" name="Google Shape;4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/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48" name="Google Shape;48;p9"/>
          <p:cNvSpPr txBox="1"/>
          <p:nvPr>
            <p:ph idx="2" type="body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10"/>
          <p:cNvSpPr txBox="1"/>
          <p:nvPr>
            <p:ph idx="1" type="body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/>
        </p:txBody>
      </p:sp>
      <p:sp>
        <p:nvSpPr>
          <p:cNvPr id="53" name="Google Shape;5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paradigm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.gif"/><Relationship Id="rId4" Type="http://schemas.openxmlformats.org/officeDocument/2006/relationships/image" Target="../media/image1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hyperlink" Target="https://github.com/ltmollo/Running-Docker-on-HPC/blob/main/notebook.ipynb" TargetMode="External"/><Relationship Id="rId4" Type="http://schemas.openxmlformats.org/officeDocument/2006/relationships/image" Target="../media/image10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hyperlink" Target="mailto:NICK_NAME@ares.cyfronet.pl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2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ltmollo/Running-Docker-on-HPC/blob/main/README.md" TargetMode="External"/><Relationship Id="rId4" Type="http://schemas.openxmlformats.org/officeDocument/2006/relationships/image" Target="../media/image6.png"/><Relationship Id="rId5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3"/>
          <p:cNvSpPr txBox="1"/>
          <p:nvPr>
            <p:ph type="ctrTitle"/>
          </p:nvPr>
        </p:nvSpPr>
        <p:spPr>
          <a:xfrm>
            <a:off x="311700" y="64145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pl" sz="4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Running Docker on HPC</a:t>
            </a:r>
            <a:endParaRPr sz="5000"/>
          </a:p>
        </p:txBody>
      </p:sp>
      <p:sp>
        <p:nvSpPr>
          <p:cNvPr id="65" name="Google Shape;65;p13"/>
          <p:cNvSpPr txBox="1"/>
          <p:nvPr>
            <p:ph idx="1" type="subTitle"/>
          </p:nvPr>
        </p:nvSpPr>
        <p:spPr>
          <a:xfrm>
            <a:off x="2450700" y="149181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Adrian Madej, Martyna Sokołowska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SoS - workflow system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311700" y="2330025"/>
            <a:ext cx="3127500" cy="23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 sz="1400"/>
              <a:t>Most workflow systems are complex and rigid. Sos is simple and flexible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l" sz="1400"/>
              <a:t>Great for everyday data analysis, not just big projects</a:t>
            </a:r>
            <a:endParaRPr sz="1400"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37925" y="821700"/>
            <a:ext cx="5252424" cy="36366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3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SoS - mixed style workflow</a:t>
            </a:r>
            <a:endParaRPr/>
          </a:p>
        </p:txBody>
      </p:sp>
      <p:sp>
        <p:nvSpPr>
          <p:cNvPr id="134" name="Google Shape;134;p23"/>
          <p:cNvSpPr txBox="1"/>
          <p:nvPr>
            <p:ph idx="1" type="body"/>
          </p:nvPr>
        </p:nvSpPr>
        <p:spPr>
          <a:xfrm>
            <a:off x="311700" y="2330025"/>
            <a:ext cx="3127500" cy="235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 sz="1400"/>
              <a:t>Supports step-by-step workflow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l" sz="1400"/>
              <a:t>Supports makefile-style workflow</a:t>
            </a:r>
            <a:endParaRPr sz="1400"/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400"/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SzPts val="1400"/>
              <a:buChar char="●"/>
            </a:pPr>
            <a:r>
              <a:rPr lang="pl" sz="1400"/>
              <a:t>Supports mixed workflow</a:t>
            </a:r>
            <a:endParaRPr sz="1400"/>
          </a:p>
        </p:txBody>
      </p:sp>
      <p:pic>
        <p:nvPicPr>
          <p:cNvPr id="135" name="Google Shape;13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42525" y="1378050"/>
            <a:ext cx="5101476" cy="2523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SoS - </a:t>
            </a:r>
            <a:r>
              <a:rPr lang="pl"/>
              <a:t>Remote Execution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25" y="1990050"/>
            <a:ext cx="3127500" cy="293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 sz="1400"/>
              <a:t>Large workflows often require remote computational resources, which usually involve complex setup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 sz="1400"/>
              <a:t>SoS provides a remote execution model that allows sending tasks to remote servers and clusters directly from the local machine.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pl" sz="1400"/>
              <a:t>Enables reproducible and scalable data analysis without extra hassle</a:t>
            </a:r>
            <a:endParaRPr sz="1400"/>
          </a:p>
        </p:txBody>
      </p:sp>
      <p:pic>
        <p:nvPicPr>
          <p:cNvPr id="142" name="Google Shape;142;p24"/>
          <p:cNvPicPr preferRelativeResize="0"/>
          <p:nvPr/>
        </p:nvPicPr>
        <p:blipFill rotWithShape="1">
          <a:blip r:embed="rId3">
            <a:alphaModFix/>
          </a:blip>
          <a:srcRect b="0" l="3780" r="3789" t="0"/>
          <a:stretch/>
        </p:blipFill>
        <p:spPr>
          <a:xfrm>
            <a:off x="3835925" y="703375"/>
            <a:ext cx="5216499" cy="373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Practical usage of </a:t>
            </a:r>
            <a:r>
              <a:rPr lang="pl"/>
              <a:t>Script of Scripts </a:t>
            </a:r>
            <a:endParaRPr/>
          </a:p>
        </p:txBody>
      </p:sp>
      <p:pic>
        <p:nvPicPr>
          <p:cNvPr id="148" name="Google Shape;14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63" y="1863550"/>
            <a:ext cx="7905883" cy="3016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6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Used Dataset</a:t>
            </a:r>
            <a:endParaRPr/>
          </a:p>
        </p:txBody>
      </p:sp>
      <p:sp>
        <p:nvSpPr>
          <p:cNvPr id="154" name="Google Shape;154;p26"/>
          <p:cNvSpPr txBox="1"/>
          <p:nvPr/>
        </p:nvSpPr>
        <p:spPr>
          <a:xfrm>
            <a:off x="244575" y="1741450"/>
            <a:ext cx="5900700" cy="136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We used the </a:t>
            </a:r>
            <a:r>
              <a:rPr b="1" lang="pl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Palmer Penguins dataset</a:t>
            </a:r>
            <a:r>
              <a:rPr lang="pl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which includes: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Collected from islands in the </a:t>
            </a: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Palmer Archipelago (Antarctica)</a:t>
            </a:r>
            <a:endParaRPr b="1"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Contains </a:t>
            </a: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3 species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: Adelie, Gentoo, Chinstrap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</a:pP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Features: bill size, flipper length, body mass, sex, year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</a:pP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Used for: </a:t>
            </a: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classification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</a:t>
            </a: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clustering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, and </a:t>
            </a: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visualization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descr="a black and white penguin with orange feet and blue eyes (Dostarczone przez Tenor)" id="155" name="Google Shape;15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56225" y="1331175"/>
            <a:ext cx="1960675" cy="314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7100" y="4480900"/>
            <a:ext cx="7489806" cy="62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Notebook</a:t>
            </a:r>
            <a:endParaRPr/>
          </a:p>
        </p:txBody>
      </p:sp>
      <p:sp>
        <p:nvSpPr>
          <p:cNvPr id="162" name="Google Shape;162;p27"/>
          <p:cNvSpPr txBox="1"/>
          <p:nvPr/>
        </p:nvSpPr>
        <p:spPr>
          <a:xfrm>
            <a:off x="311775" y="1428750"/>
            <a:ext cx="85206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63" name="Google Shape;163;p27"/>
          <p:cNvSpPr txBox="1"/>
          <p:nvPr/>
        </p:nvSpPr>
        <p:spPr>
          <a:xfrm>
            <a:off x="180275" y="1505825"/>
            <a:ext cx="5614500" cy="358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300" u="sng">
                <a:solidFill>
                  <a:schemeClr val="hlink"/>
                </a:solidFill>
                <a:hlinkClick r:id="rId3"/>
              </a:rPr>
              <a:t>Notebook link</a:t>
            </a:r>
            <a:endParaRPr sz="1300">
              <a:solidFill>
                <a:schemeClr val="dk2"/>
              </a:solidFill>
            </a:endParaRPr>
          </a:p>
        </p:txBody>
      </p:sp>
      <p:pic>
        <p:nvPicPr>
          <p:cNvPr id="164" name="Google Shape;164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" y="2655343"/>
            <a:ext cx="9144000" cy="24881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2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How to reproduce our example?</a:t>
            </a:r>
            <a:endParaRPr/>
          </a:p>
        </p:txBody>
      </p:sp>
      <p:sp>
        <p:nvSpPr>
          <p:cNvPr id="170" name="Google Shape;170;p28"/>
          <p:cNvSpPr txBox="1"/>
          <p:nvPr/>
        </p:nvSpPr>
        <p:spPr>
          <a:xfrm>
            <a:off x="311775" y="1428750"/>
            <a:ext cx="8520600" cy="392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/>
            </a:pPr>
            <a:r>
              <a:rPr b="1" lang="pl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Run Docker Image: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To access a worker node, request a session using </a:t>
            </a:r>
            <a:r>
              <a:rPr i="1"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srun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12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srun -p plgrid-now --time 1:30:00 --pty /bin/bash -l</a:t>
            </a:r>
            <a:endParaRPr i="1" sz="12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Once the session is started, verify that Apptainer is available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apptainer version</a:t>
            </a:r>
            <a:endParaRPr i="1"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Create a directory for your project and u</a:t>
            </a: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pload files from local machine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mkdir lsc-proj &amp;&amp; cd lsc-proj</a:t>
            </a:r>
            <a:endParaRPr i="1" sz="1300">
              <a:solidFill>
                <a:srgbClr val="0D1117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scp pengiuns.csv notebook.ipynb </a:t>
            </a:r>
            <a:r>
              <a:rPr i="1" lang="pl" sz="1300">
                <a:solidFill>
                  <a:schemeClr val="dk2"/>
                </a:solidFill>
                <a:uFill>
                  <a:noFill/>
                </a:uFill>
                <a:latin typeface="Consolas"/>
                <a:ea typeface="Consolas"/>
                <a:cs typeface="Consolas"/>
                <a:sym typeface="Consola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NICK_NAME@ares.cyfronet.pl</a:t>
            </a:r>
            <a:r>
              <a:rPr i="1" lang="pl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:~/lsc-proj/</a:t>
            </a:r>
            <a:endParaRPr i="1"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Download the </a:t>
            </a:r>
            <a:r>
              <a:rPr b="1"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Script of Scripts</a:t>
            </a: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 container image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apptainer pull docker://vatlab/sos-notebook</a:t>
            </a:r>
            <a:endParaRPr i="1"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D111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Run the </a:t>
            </a:r>
            <a:r>
              <a:rPr b="1"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SoS</a:t>
            </a: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 container image: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pl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apptainer run sos-notebook_latest.sif</a:t>
            </a:r>
            <a:endParaRPr i="1" sz="13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How to reproduce our example?</a:t>
            </a:r>
            <a:endParaRPr/>
          </a:p>
        </p:txBody>
      </p:sp>
      <p:sp>
        <p:nvSpPr>
          <p:cNvPr id="176" name="Google Shape;176;p29"/>
          <p:cNvSpPr txBox="1"/>
          <p:nvPr/>
        </p:nvSpPr>
        <p:spPr>
          <a:xfrm>
            <a:off x="311775" y="1428750"/>
            <a:ext cx="8520600" cy="369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 startAt="2"/>
            </a:pPr>
            <a:r>
              <a:rPr b="1" lang="pl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Run Visual Studio Code: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Start Visual Studio Code and install the extension </a:t>
            </a:r>
            <a:r>
              <a:rPr b="1"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Remote - SSH from </a:t>
            </a:r>
            <a:r>
              <a:rPr b="1"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Microsoft</a:t>
            </a: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.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Start a remote SSH connection to Ares/Athena (you can invoke the command palette using </a:t>
            </a:r>
            <a:r>
              <a:rPr i="1" lang="pl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Ctrl+Shift+P</a:t>
            </a: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 and search for </a:t>
            </a:r>
            <a:r>
              <a:rPr b="1"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Remote-SSH: Connect to Host</a:t>
            </a: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).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Open the </a:t>
            </a:r>
            <a:r>
              <a:rPr i="1" lang="pl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lsc-proj/notebook.ipynb</a:t>
            </a: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 file.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77" name="Google Shape;177;p29" title="connect_to_host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53925" y="3382400"/>
            <a:ext cx="5676900" cy="90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How to reproduce our example?</a:t>
            </a:r>
            <a:endParaRPr/>
          </a:p>
        </p:txBody>
      </p:sp>
      <p:sp>
        <p:nvSpPr>
          <p:cNvPr id="183" name="Google Shape;183;p30"/>
          <p:cNvSpPr txBox="1"/>
          <p:nvPr/>
        </p:nvSpPr>
        <p:spPr>
          <a:xfrm>
            <a:off x="311775" y="1428750"/>
            <a:ext cx="8520600" cy="36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 startAt="2"/>
            </a:pPr>
            <a:r>
              <a:rPr b="1" lang="pl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Run </a:t>
            </a:r>
            <a:r>
              <a:rPr b="1" lang="pl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Visual Studio Code</a:t>
            </a:r>
            <a:r>
              <a:rPr b="1" lang="pl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: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Connect to the Jupyter server started on the worker node.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First, choose </a:t>
            </a:r>
            <a:r>
              <a:rPr i="1" lang="pl" sz="1300">
                <a:solidFill>
                  <a:schemeClr val="dk2"/>
                </a:solidFill>
                <a:latin typeface="Consolas"/>
                <a:ea typeface="Consolas"/>
                <a:cs typeface="Consolas"/>
                <a:sym typeface="Consolas"/>
              </a:rPr>
              <a:t>Existing Jupyter Server</a:t>
            </a:r>
            <a:r>
              <a:rPr lang="pl">
                <a:solidFill>
                  <a:srgbClr val="0D1117"/>
                </a:solidFill>
              </a:rPr>
              <a:t>.</a:t>
            </a:r>
            <a:endParaRPr>
              <a:solidFill>
                <a:srgbClr val="0D1117"/>
              </a:solidFill>
            </a:endParaRPr>
          </a:p>
          <a:p>
            <a:pPr indent="45720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</a:rPr>
              <a:t>  </a:t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</a:rPr>
              <a:t> </a:t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</a:rPr>
              <a:t> 	</a:t>
            </a: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Then paste the Jupyter connection URL printed earlier. For example:</a:t>
            </a:r>
            <a:endParaRPr>
              <a:solidFill>
                <a:srgbClr val="0D1117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</a:rPr>
              <a:t> </a:t>
            </a:r>
            <a:endParaRPr>
              <a:solidFill>
                <a:srgbClr val="0D1117"/>
              </a:solidFill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2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84" name="Google Shape;184;p30" title="select_kernel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64725" y="2543300"/>
            <a:ext cx="5160826" cy="115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0" title="jupyter_connection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64725" y="4307550"/>
            <a:ext cx="5160825" cy="800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1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How to reproduce our example?</a:t>
            </a:r>
            <a:endParaRPr/>
          </a:p>
        </p:txBody>
      </p:sp>
      <p:sp>
        <p:nvSpPr>
          <p:cNvPr id="191" name="Google Shape;191;p31"/>
          <p:cNvSpPr txBox="1"/>
          <p:nvPr/>
        </p:nvSpPr>
        <p:spPr>
          <a:xfrm>
            <a:off x="311775" y="1428750"/>
            <a:ext cx="8520600" cy="161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"/>
              <a:buAutoNum type="arabicPeriod" startAt="2"/>
            </a:pPr>
            <a:r>
              <a:rPr b="1" lang="pl" sz="15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Run Viusal Studio Code:</a:t>
            </a:r>
            <a:endParaRPr b="1" sz="15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Choose the </a:t>
            </a:r>
            <a:r>
              <a:rPr b="1"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SoS kernel</a:t>
            </a: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 from the available list</a:t>
            </a:r>
            <a:endParaRPr sz="1050">
              <a:solidFill>
                <a:srgbClr val="CCCCCC"/>
              </a:solidFill>
              <a:highlight>
                <a:srgbClr val="1F1F1F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>
                <a:solidFill>
                  <a:srgbClr val="0D1117"/>
                </a:solidFill>
                <a:latin typeface="Roboto"/>
                <a:ea typeface="Roboto"/>
                <a:cs typeface="Roboto"/>
                <a:sym typeface="Roboto"/>
              </a:rPr>
              <a:t>Full instructions available here: </a:t>
            </a:r>
            <a:r>
              <a:rPr lang="pl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link</a:t>
            </a:r>
            <a:endParaRPr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92" name="Google Shape;19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3225" y="1714575"/>
            <a:ext cx="2884350" cy="3343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8450" y="3170150"/>
            <a:ext cx="1793850" cy="179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Used technologies</a:t>
            </a:r>
            <a:endParaRPr/>
          </a:p>
        </p:txBody>
      </p:sp>
      <p:sp>
        <p:nvSpPr>
          <p:cNvPr id="71" name="Google Shape;71;p14"/>
          <p:cNvSpPr txBox="1"/>
          <p:nvPr/>
        </p:nvSpPr>
        <p:spPr>
          <a:xfrm>
            <a:off x="3111850" y="2193925"/>
            <a:ext cx="40491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Apptainer - containerization technology.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72" name="Google Shape;72;p14"/>
          <p:cNvSpPr txBox="1"/>
          <p:nvPr/>
        </p:nvSpPr>
        <p:spPr>
          <a:xfrm>
            <a:off x="311725" y="3901800"/>
            <a:ext cx="6189600" cy="8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Source of Scripts (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SoS) - a computational environment that supports the development and execution of scripts in multiple languages within a single session.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73" name="Google Shape;7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3250" y="1548325"/>
            <a:ext cx="1706700" cy="1706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0625" y="3487275"/>
            <a:ext cx="1405006" cy="1475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32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Apptainer - summary</a:t>
            </a:r>
            <a:endParaRPr/>
          </a:p>
        </p:txBody>
      </p:sp>
      <p:sp>
        <p:nvSpPr>
          <p:cNvPr id="199" name="Google Shape;199;p32"/>
          <p:cNvSpPr txBox="1"/>
          <p:nvPr/>
        </p:nvSpPr>
        <p:spPr>
          <a:xfrm>
            <a:off x="311775" y="1428750"/>
            <a:ext cx="8520600" cy="3747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pl" sz="1100"/>
              <a:t>✅</a:t>
            </a:r>
            <a:r>
              <a:rPr b="1" lang="pl" sz="1100"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l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Advantages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Rootless execution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– no admin rights required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Secure isolation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– safe for multi-user HPC clusters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Seamless SLURM integration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– works well with job schedulers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Portable image format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(.sif) – easy to share and move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Char char="●"/>
            </a:pP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Direct access to host resources 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– unlike Docker’s containerization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🔧</a:t>
            </a:r>
            <a:r>
              <a:rPr lang="pl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Use Cases</a:t>
            </a:r>
            <a:endParaRPr b="1"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1432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350"/>
              <a:buFont typeface="Roboto"/>
              <a:buChar char="●"/>
            </a:pPr>
            <a:r>
              <a:rPr lang="pl" sz="13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Mainly used on </a:t>
            </a:r>
            <a:r>
              <a:rPr b="1" lang="pl" sz="13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HPC</a:t>
            </a:r>
            <a:endParaRPr b="1"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❌</a:t>
            </a:r>
            <a:r>
              <a:rPr lang="pl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Limitations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"/>
              <a:buChar char="●"/>
            </a:pP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Not suitable for microservices or orchestration 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(e.g., Kubernetes)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"/>
              <a:buChar char="●"/>
            </a:pP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Smaller community </a:t>
            </a:r>
            <a:r>
              <a:rPr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&amp; limited technical support</a:t>
            </a:r>
            <a:endParaRPr sz="13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Roboto"/>
              <a:buChar char="●"/>
            </a:pPr>
            <a:r>
              <a:rPr b="1" lang="pl"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No native network isolation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0" name="Google Shape;20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0250" y="2932750"/>
            <a:ext cx="1706700" cy="1706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3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Script of scripts - summary</a:t>
            </a:r>
            <a:endParaRPr/>
          </a:p>
        </p:txBody>
      </p:sp>
      <p:sp>
        <p:nvSpPr>
          <p:cNvPr id="206" name="Google Shape;206;p33"/>
          <p:cNvSpPr txBox="1"/>
          <p:nvPr/>
        </p:nvSpPr>
        <p:spPr>
          <a:xfrm>
            <a:off x="311775" y="1428750"/>
            <a:ext cx="8520600" cy="469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✅</a:t>
            </a:r>
            <a:r>
              <a:rPr lang="pl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Advantages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50"/>
              <a:buChar char="●"/>
            </a:pPr>
            <a:r>
              <a:rPr b="1"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Multi-language support</a:t>
            </a: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in a single Jupyter Notebook</a:t>
            </a:r>
            <a:endParaRPr sz="12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Char char="●"/>
            </a:pPr>
            <a:r>
              <a:rPr b="1"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Great for reproducible workflows</a:t>
            </a: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- clear separation of steps, parameters, and outputs</a:t>
            </a:r>
            <a:endParaRPr sz="12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Char char="●"/>
            </a:pPr>
            <a:r>
              <a:rPr b="1"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Visual workflow organization</a:t>
            </a: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- use markdown, headers, and tags to structure notebooks</a:t>
            </a:r>
            <a:endParaRPr sz="12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🔧</a:t>
            </a:r>
            <a:r>
              <a:rPr lang="pl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Use Cases</a:t>
            </a:r>
            <a:endParaRPr b="1" sz="1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50"/>
              <a:buFont typeface="Roboto"/>
              <a:buChar char="●"/>
            </a:pP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Data science and bioinformatics pipelines</a:t>
            </a:r>
            <a:endParaRPr sz="12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Font typeface="Roboto"/>
              <a:buChar char="●"/>
            </a:pP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Prototyping workflows using different tools</a:t>
            </a:r>
            <a:endParaRPr sz="12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l"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❌</a:t>
            </a:r>
            <a:r>
              <a:rPr lang="pl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Limitations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250"/>
              <a:buChar char="●"/>
            </a:pPr>
            <a:r>
              <a:rPr b="1"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Limited GUI kernel</a:t>
            </a: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switching in VS Code</a:t>
            </a:r>
            <a:endParaRPr sz="12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Char char="●"/>
            </a:pPr>
            <a:r>
              <a:rPr b="1"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Requires SoS</a:t>
            </a: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kernel installation</a:t>
            </a:r>
            <a:endParaRPr sz="12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7975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50"/>
              <a:buChar char="●"/>
            </a:pPr>
            <a:r>
              <a:rPr b="1"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Learning curve</a:t>
            </a: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for</a:t>
            </a: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pl" sz="125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cell tagging and kernel linking</a:t>
            </a:r>
            <a:endParaRPr sz="125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/>
          </a:p>
          <a:p>
            <a:pPr indent="0" lvl="0" marL="457200" rtl="0" algn="l">
              <a:spcBef>
                <a:spcPts val="200"/>
              </a:spcBef>
              <a:spcAft>
                <a:spcPts val="0"/>
              </a:spcAft>
              <a:buNone/>
            </a:pPr>
            <a:r>
              <a:t/>
            </a:r>
            <a:endParaRPr b="1" sz="15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207" name="Google Shape;207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30575" y="3052275"/>
            <a:ext cx="1706700" cy="1792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4"/>
          <p:cNvSpPr txBox="1"/>
          <p:nvPr>
            <p:ph type="ctrTitle"/>
          </p:nvPr>
        </p:nvSpPr>
        <p:spPr>
          <a:xfrm>
            <a:off x="311700" y="641450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300"/>
              </a:spcAft>
              <a:buNone/>
            </a:pPr>
            <a:r>
              <a:rPr lang="pl" sz="4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Thank you</a:t>
            </a:r>
            <a:endParaRPr sz="5000"/>
          </a:p>
        </p:txBody>
      </p:sp>
      <p:sp>
        <p:nvSpPr>
          <p:cNvPr id="213" name="Google Shape;213;p34"/>
          <p:cNvSpPr txBox="1"/>
          <p:nvPr>
            <p:ph idx="1" type="subTitle"/>
          </p:nvPr>
        </p:nvSpPr>
        <p:spPr>
          <a:xfrm>
            <a:off x="2450700" y="1491810"/>
            <a:ext cx="4242600" cy="7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Adrian Madej, Martyna Sokołowska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Apptainer - </a:t>
            </a:r>
            <a:r>
              <a:rPr lang="pl"/>
              <a:t>pros and cons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35"/>
          <p:cNvSpPr txBox="1"/>
          <p:nvPr>
            <p:ph idx="1" type="body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l" sz="2000"/>
              <a:t>Pros:</a:t>
            </a:r>
            <a:endParaRPr b="1" i="1" sz="20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No Root Required at Runtime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Designed for HPC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Built-in GPU Support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Strong Security Model - No long-running daemon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Good for reproducibility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Can Use Docker Images</a:t>
            </a:r>
            <a:endParaRPr sz="1600"/>
          </a:p>
        </p:txBody>
      </p:sp>
      <p:sp>
        <p:nvSpPr>
          <p:cNvPr id="220" name="Google Shape;220;p35"/>
          <p:cNvSpPr txBox="1"/>
          <p:nvPr>
            <p:ph idx="2" type="body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pl" sz="2000"/>
              <a:t>Cons:</a:t>
            </a:r>
            <a:endParaRPr b="1" i="1" sz="2000"/>
          </a:p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Limited Ecosystem &amp; Community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Not Meant for Microservices or Orchestration 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Limited Networking Features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Primarily Linux-only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Less Suitable for CI/CD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pl" sz="1600"/>
              <a:t>Complexity in Building Images</a:t>
            </a:r>
            <a:endParaRPr sz="16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Apptainer - </a:t>
            </a:r>
            <a:r>
              <a:rPr lang="pl"/>
              <a:t>Singularity container</a:t>
            </a:r>
            <a:endParaRPr/>
          </a:p>
        </p:txBody>
      </p:sp>
      <p:sp>
        <p:nvSpPr>
          <p:cNvPr id="80" name="Google Shape;80;p15"/>
          <p:cNvSpPr txBox="1"/>
          <p:nvPr/>
        </p:nvSpPr>
        <p:spPr>
          <a:xfrm>
            <a:off x="338125" y="2039975"/>
            <a:ext cx="8467800" cy="24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Operates without requiring administrator (root) privileges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Isolation and portability – all data contained in a single .sif file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Security – supports container encryption and cryptographic signing to ensure image integrity.</a:t>
            </a:r>
            <a:b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Integration with HPC systems</a:t>
            </a:r>
            <a:b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</a:b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500"/>
              <a:buFont typeface="Roboto"/>
              <a:buChar char="●"/>
            </a:pP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Support for GPUs and accelerators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338125" y="1461563"/>
            <a:ext cx="41964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 sz="2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does it provide?</a:t>
            </a:r>
            <a:endParaRPr sz="2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1253100" y="4533575"/>
            <a:ext cx="6637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What Docker is to Kubernetes, Singularity is to HPC.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 txBox="1"/>
          <p:nvPr>
            <p:ph type="title"/>
          </p:nvPr>
        </p:nvSpPr>
        <p:spPr>
          <a:xfrm>
            <a:off x="277375" y="1959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Integrating Apptainer into the SLURM Workflow</a:t>
            </a:r>
            <a:endParaRPr/>
          </a:p>
        </p:txBody>
      </p:sp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300" y="1572789"/>
            <a:ext cx="8142926" cy="31631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Apptainer - useful commands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311775" y="1428750"/>
            <a:ext cx="8520600" cy="36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cache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manage local cache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capability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manage Linux capabilities for users and groups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config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manage various Apptainer configuration (root user)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exec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run command within a container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instance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manage containers running as services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run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run user-defined default command within a container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shell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run shell within a container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test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run user-defined tests within a container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build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build Apptainer image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delete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delete image from library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pull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pull image from URI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push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upload image to the URI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sif </a:t>
            </a:r>
            <a:r>
              <a:rPr lang="pl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- manipulate Singularity Image Format images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Apptainer – Singularity container</a:t>
            </a:r>
            <a:endParaRPr/>
          </a:p>
        </p:txBody>
      </p:sp>
      <p:pic>
        <p:nvPicPr>
          <p:cNvPr id="100" name="Google Shape;10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53275"/>
            <a:ext cx="8839204" cy="314206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Apptainer vs Docker</a:t>
            </a:r>
            <a:endParaRPr/>
          </a:p>
        </p:txBody>
      </p:sp>
      <p:graphicFrame>
        <p:nvGraphicFramePr>
          <p:cNvPr id="106" name="Google Shape;106;p19"/>
          <p:cNvGraphicFramePr/>
          <p:nvPr/>
        </p:nvGraphicFramePr>
        <p:xfrm>
          <a:off x="311700" y="1369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{610FBEF2-FB04-4D7D-8DE5-61E3C88B7414}</a:tableStyleId>
              </a:tblPr>
              <a:tblGrid>
                <a:gridCol w="2627425"/>
                <a:gridCol w="3132600"/>
                <a:gridCol w="2760550"/>
              </a:tblGrid>
              <a:tr h="392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Docker</a:t>
                      </a:r>
                      <a:endParaRPr b="1"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500">
                          <a:latin typeface="Roboto"/>
                          <a:ea typeface="Roboto"/>
                          <a:cs typeface="Roboto"/>
                          <a:sym typeface="Roboto"/>
                        </a:rPr>
                        <a:t>Apptainer </a:t>
                      </a:r>
                      <a:endParaRPr b="1" sz="15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8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Privileges Required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Requires root privileges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Runs from user space (no root required)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8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Image </a:t>
                      </a:r>
                      <a:r>
                        <a:rPr b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management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Layered image system (multiple files)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Single </a:t>
                      </a:r>
                      <a:r>
                        <a:rPr i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.sif</a:t>
                      </a: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file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8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Portability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Stored in </a:t>
                      </a: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registries</a:t>
                      </a: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(eg. Docker Hub)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i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.sif </a:t>
                      </a: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files are portable and easy to share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8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HPC integration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Limited, requires additional tools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Designed for HPC environments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38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GPU support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Via NVIDIA Container Toolkit (additional tool)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Good </a:t>
                      </a: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integration</a:t>
                      </a: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(eg. CUDA support)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08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Operating</a:t>
                      </a:r>
                      <a:r>
                        <a:rPr b="1"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 systems</a:t>
                      </a:r>
                      <a:endParaRPr b="1"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Linux, Windows, macOS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l" sz="1300">
                          <a:latin typeface="Roboto"/>
                          <a:ea typeface="Roboto"/>
                          <a:cs typeface="Roboto"/>
                          <a:sym typeface="Roboto"/>
                        </a:rPr>
                        <a:t>Primarily Linux </a:t>
                      </a:r>
                      <a:endParaRPr sz="1300">
                        <a:latin typeface="Roboto"/>
                        <a:ea typeface="Roboto"/>
                        <a:cs typeface="Roboto"/>
                        <a:sym typeface="Robot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07" name="Google Shape;10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10700" y="1405588"/>
            <a:ext cx="338725" cy="338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Docker Hub: Centralized management of Docker images" id="108" name="Google Shape;10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04200" y="1405588"/>
            <a:ext cx="338724" cy="338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Script of Scripts </a:t>
            </a:r>
            <a:endParaRPr/>
          </a:p>
        </p:txBody>
      </p:sp>
      <p:pic>
        <p:nvPicPr>
          <p:cNvPr id="114" name="Google Shape;11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8100" y="1388725"/>
            <a:ext cx="6473750" cy="3361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l"/>
              <a:t>SoS - </a:t>
            </a:r>
            <a:r>
              <a:rPr lang="pl"/>
              <a:t>supported languages</a:t>
            </a:r>
            <a:endParaRPr/>
          </a:p>
        </p:txBody>
      </p:sp>
      <p:pic>
        <p:nvPicPr>
          <p:cNvPr id="120" name="Google Shape;12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200" y="1400075"/>
            <a:ext cx="8063576" cy="333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96425" y="3841550"/>
            <a:ext cx="5107350" cy="1218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